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7" r:id="rId3"/>
    <p:sldId id="258" r:id="rId4"/>
    <p:sldId id="279" r:id="rId5"/>
    <p:sldId id="280" r:id="rId6"/>
    <p:sldId id="282" r:id="rId7"/>
    <p:sldId id="28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712" autoAdjust="0"/>
  </p:normalViewPr>
  <p:slideViewPr>
    <p:cSldViewPr>
      <p:cViewPr>
        <p:scale>
          <a:sx n="80" d="100"/>
          <a:sy n="80" d="100"/>
        </p:scale>
        <p:origin x="-1674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A5197-99C1-4CBD-8060-5A68575818FF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319A3-1F90-4FB0-AD8D-7F98B5617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12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91AE2AC-89DE-4923-A9BA-D4BDBB9541F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74A2344-C565-479B-90FA-95424ACDDA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48880"/>
            <a:ext cx="8136904" cy="208823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«Правоприменительная практика Сибирского управления Ростехнадзора на объектах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газопотребления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газораспределения и магистрального трубопроводного транспорта. 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аварийности, причины их возникновения, итоги расследования».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2267" y="4581128"/>
            <a:ext cx="39853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Исполняющий обязанности заместителя руководителя Сибирского управления Ростехнадзора</a:t>
            </a:r>
          </a:p>
          <a:p>
            <a:r>
              <a:rPr lang="ru-RU" b="1" i="1" dirty="0" smtClean="0"/>
              <a:t>Рябухин Евгений Анатольевич</a:t>
            </a:r>
            <a:endParaRPr lang="ru-RU" b="1" i="1" dirty="0"/>
          </a:p>
        </p:txBody>
      </p:sp>
      <p:grpSp>
        <p:nvGrpSpPr>
          <p:cNvPr id="6" name="Заголовок 3"/>
          <p:cNvGrpSpPr>
            <a:grpSpLocks noGrp="1"/>
          </p:cNvGrpSpPr>
          <p:nvPr/>
        </p:nvGrpSpPr>
        <p:grpSpPr>
          <a:xfrm>
            <a:off x="228600" y="303309"/>
            <a:ext cx="8915400" cy="1323463"/>
            <a:chOff x="35496" y="-29800"/>
            <a:chExt cx="9107488" cy="1376770"/>
          </a:xfrm>
        </p:grpSpPr>
        <p:grpSp>
          <p:nvGrpSpPr>
            <p:cNvPr id="7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11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8" name="Группа 35"/>
            <p:cNvGrpSpPr/>
            <p:nvPr/>
          </p:nvGrpSpPr>
          <p:grpSpPr>
            <a:xfrm>
              <a:off x="35496" y="-29800"/>
              <a:ext cx="5163402" cy="1376770"/>
              <a:chOff x="35496" y="-29800"/>
              <a:chExt cx="5163402" cy="1376770"/>
            </a:xfrm>
          </p:grpSpPr>
          <p:sp>
            <p:nvSpPr>
              <p:cNvPr id="9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36555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0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9583" y="-29800"/>
                <a:ext cx="1219315" cy="1376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4" name="Прямоугольник 13"/>
          <p:cNvSpPr/>
          <p:nvPr/>
        </p:nvSpPr>
        <p:spPr>
          <a:xfrm>
            <a:off x="4964618" y="790171"/>
            <a:ext cx="39629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80000"/>
              </a:lnSpc>
            </a:pPr>
            <a:endParaRPr lang="ru-RU" sz="1600" dirty="0">
              <a:latin typeface="Cambria" pitchFamily="18" charset="0"/>
            </a:endParaRP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Сибирское управление </a:t>
            </a: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Федеральной службы по </a:t>
            </a: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экологическому, технологическому </a:t>
            </a: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и атомному надзору</a:t>
            </a:r>
          </a:p>
        </p:txBody>
      </p:sp>
    </p:spTree>
    <p:extLst>
      <p:ext uri="{BB962C8B-B14F-4D97-AF65-F5344CB8AC3E}">
        <p14:creationId xmlns:p14="http://schemas.microsoft.com/office/powerpoint/2010/main" val="184293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492896"/>
            <a:ext cx="8291264" cy="4137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63153" y="332656"/>
            <a:ext cx="6995120" cy="1252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Franklin Gothic Demi Cond" pitchFamily="34" charset="0"/>
              </a:rPr>
              <a:t>О поднадзорных объектах</a:t>
            </a:r>
            <a:endParaRPr lang="ru-RU" sz="2800" dirty="0">
              <a:latin typeface="Franklin Gothic Demi Cond" pitchFamily="34" charset="0"/>
            </a:endParaRPr>
          </a:p>
        </p:txBody>
      </p:sp>
      <p:pic>
        <p:nvPicPr>
          <p:cNvPr id="5" name="Picture 19" descr="fsetan_emblema2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152128" cy="130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71065" y="1674114"/>
            <a:ext cx="7787208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Сибирское 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управление </a:t>
            </a:r>
            <a:r>
              <a:rPr lang="ru-RU" altLang="ru-RU" sz="1600" b="1" dirty="0" err="1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Ростехнадзора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 осуществляет надзор за опасными производственными объектами газораспределения и </a:t>
            </a:r>
            <a:r>
              <a:rPr lang="ru-RU" altLang="ru-RU" sz="1600" b="1" dirty="0" err="1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газопотребления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, эксплуатируемыми на </a:t>
            </a: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территориях 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Новосибирской, Кемеровской, </a:t>
            </a: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Томской                      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и Омской </a:t>
            </a: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областей, 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Алтайского края и Республики </a:t>
            </a: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Алтай.</a:t>
            </a:r>
          </a:p>
          <a:p>
            <a:pPr algn="just">
              <a:lnSpc>
                <a:spcPct val="150000"/>
              </a:lnSpc>
            </a:pP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Надзор 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за опасными производственными объектами магистрального трубопроводного транспорта осуществляется на вышеуказанных территориях, </a:t>
            </a:r>
            <a:r>
              <a:rPr lang="ru-RU" altLang="ru-RU" sz="1600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               а </a:t>
            </a:r>
            <a:r>
              <a:rPr lang="ru-RU" altLang="ru-RU" sz="1600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так же на территориях Тюменской, Иркутской и Амурской областей, Красноярского края и Республики САХА (Якутия).</a:t>
            </a:r>
            <a:endParaRPr lang="ru-RU" altLang="ru-RU" sz="1600" b="1" dirty="0" smtClean="0">
              <a:latin typeface="Times New Roman" panose="02020603050405020304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1600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Под </a:t>
            </a:r>
            <a:r>
              <a:rPr lang="ru-RU" altLang="ru-RU" sz="1600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надзором </a:t>
            </a:r>
            <a:r>
              <a:rPr lang="ru-RU" altLang="ru-RU" sz="1600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находятся: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4017 ОПО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газораспределения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газопотребления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– 0,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класса – 9,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– 3470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класса – 538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291 ОПО магистрального трубопроводного транспорта: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класса -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44;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класса -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188;  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класса –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18;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класса –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41)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5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16832"/>
            <a:ext cx="7787208" cy="4392488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 </a:t>
            </a:r>
            <a:endParaRPr lang="ru-RU" sz="1600" dirty="0"/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.</a:t>
            </a:r>
            <a:endParaRPr lang="ru-RU" sz="2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91680" y="338328"/>
            <a:ext cx="6995120" cy="1252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/>
              <a:t>Информация о состоянии надзорной деятельности на объектах газоснабжения</a:t>
            </a:r>
            <a:endParaRPr lang="ru-RU" sz="2800" dirty="0">
              <a:latin typeface="Franklin Gothic Demi Cond" pitchFamily="34" charset="0"/>
            </a:endParaRPr>
          </a:p>
        </p:txBody>
      </p:sp>
      <p:pic>
        <p:nvPicPr>
          <p:cNvPr id="6" name="Picture 19" descr="fsetan_emblema2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152128" cy="130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426428"/>
              </p:ext>
            </p:extLst>
          </p:nvPr>
        </p:nvGraphicFramePr>
        <p:xfrm>
          <a:off x="971600" y="2636912"/>
          <a:ext cx="7200802" cy="36536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4612"/>
                <a:gridCol w="1384893"/>
                <a:gridCol w="1394420"/>
                <a:gridCol w="956877"/>
              </a:tblGrid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6мес. 2025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6мес. 2026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+/-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инспекторов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проверок (плановые, внеплановые)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нарушений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административных мер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штрафов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штрафов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предупреждений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приостановок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34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приемок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90890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мероприятий без взаимодействия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8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Информация о состоянии надзорной деятельности на объектах трубопроводного транспорта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148975"/>
              </p:ext>
            </p:extLst>
          </p:nvPr>
        </p:nvGraphicFramePr>
        <p:xfrm>
          <a:off x="1043608" y="2852936"/>
          <a:ext cx="7200800" cy="3707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8219"/>
                <a:gridCol w="1365172"/>
                <a:gridCol w="1370331"/>
                <a:gridCol w="977078"/>
              </a:tblGrid>
              <a:tr h="550654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месяцев </a:t>
                      </a:r>
                    </a:p>
                    <a:p>
                      <a:pPr marR="19558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года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месяцев</a:t>
                      </a:r>
                    </a:p>
                    <a:p>
                      <a:pPr marR="19558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года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+/-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4213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инспекторов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4213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проверок (плановых)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3088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нарушений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4213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административных мер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3859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штрафов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4213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штрафов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4213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предупреждений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4213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приостановок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8050">
                <a:tc>
                  <a:txBody>
                    <a:bodyPr/>
                    <a:lstStyle/>
                    <a:p>
                      <a:pPr marR="19558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проверок постоянного надзора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78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Анализ </a:t>
            </a:r>
            <a:r>
              <a:rPr lang="ru-RU" sz="3100" b="1" dirty="0"/>
              <a:t>причин аварийности в поднадзорных организациях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8"/>
            <a:ext cx="691276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83967" y="2420888"/>
            <a:ext cx="38884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22.05.2026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автомобильной газозаправочной станции  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IV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опасности по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адресу: г. Барнаул, проспект Энергетиков,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 (ООО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АвтоГаз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сливных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 воспламенение газовой смеси в технологическом блоке (насосное отделение).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пожара разрушен технологический блок, получил ожоги кистей рук оператор АГЗС. </a:t>
            </a:r>
          </a:p>
        </p:txBody>
      </p:sp>
      <p:pic>
        <p:nvPicPr>
          <p:cNvPr id="3075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2664296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55975" y="4365104"/>
            <a:ext cx="37444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13.06.2026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надземном газопроводе высокого давления  диаметром 50 мм, входящего в состав  опасного производственного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газоснабжения  Омского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(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 опасности),</a:t>
            </a:r>
            <a:r>
              <a:rPr lang="ru-RU" sz="1200" dirty="0" smtClean="0"/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расположенного в 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Харино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Омского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Омской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удара молнии произошло возгорание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кранового узла. 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пожара поврежден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газопровод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пострадавших нет.</a:t>
            </a:r>
          </a:p>
        </p:txBody>
      </p:sp>
    </p:spTree>
    <p:extLst>
      <p:ext uri="{BB962C8B-B14F-4D97-AF65-F5344CB8AC3E}">
        <p14:creationId xmlns:p14="http://schemas.microsoft.com/office/powerpoint/2010/main" val="48861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132856"/>
            <a:ext cx="7560840" cy="4392488"/>
          </a:xfrm>
        </p:spPr>
        <p:txBody>
          <a:bodyPr>
            <a:noAutofit/>
          </a:bodyPr>
          <a:lstStyle/>
          <a:p>
            <a:r>
              <a:rPr lang="ru-RU" sz="1600" dirty="0" smtClean="0"/>
              <a:t>Приказом </a:t>
            </a:r>
            <a:r>
              <a:rPr lang="ru-RU" sz="1600" dirty="0" err="1"/>
              <a:t>Ростехнадзора</a:t>
            </a:r>
            <a:r>
              <a:rPr lang="ru-RU" sz="1600" dirty="0"/>
              <a:t> от 23.11.2021 № 397 утвержден «Перечень индикаторов риска нарушения обязательных требований, используемых при осуществлении Федеральной службой по экологическому, технологическому и атомному надзору и ее территориальными органами федерального государственного надзора в области промышленной безопасности».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r>
              <a:rPr lang="ru-RU" sz="1600" dirty="0"/>
              <a:t>Согласно п. 1 данного </a:t>
            </a:r>
            <a:r>
              <a:rPr lang="ru-RU" sz="1600" dirty="0" smtClean="0"/>
              <a:t>Перечня, </a:t>
            </a:r>
            <a:r>
              <a:rPr lang="ru-RU" sz="1600" dirty="0"/>
              <a:t>индикатором риска является поступление в территориальный орган </a:t>
            </a:r>
            <a:r>
              <a:rPr lang="ru-RU" sz="1600" dirty="0" err="1"/>
              <a:t>Ростехнадзора</a:t>
            </a:r>
            <a:r>
              <a:rPr lang="ru-RU" sz="1600" dirty="0"/>
              <a:t> информации о трех и более инцидентах, произошедших на опасном производственном объекте в течение одного календарного года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sz="1600" dirty="0"/>
              <a:t>Срабатывание индикатора риска является основанием для организации  внеплановой проверки в установленном порядке (по согласованию с прокуратурой)</a:t>
            </a: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Допущенные инциденты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87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733798"/>
            <a:ext cx="7344816" cy="4392366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Нарушения, выявляемые в ходе работы комиссий </a:t>
            </a:r>
            <a:r>
              <a:rPr lang="ru-RU" sz="2000" b="1" dirty="0"/>
              <a:t>по оценке </a:t>
            </a:r>
            <a:r>
              <a:rPr lang="ru-RU" sz="2000" b="1" dirty="0" smtClean="0"/>
              <a:t>соответствия  построенных или реконструированных сетей газораспределения и </a:t>
            </a:r>
            <a:r>
              <a:rPr lang="ru-RU" sz="2000" b="1" dirty="0" err="1" smtClean="0"/>
              <a:t>газопотребления</a:t>
            </a:r>
            <a:r>
              <a:rPr lang="ru-RU" sz="2000" b="1" dirty="0" smtClean="0"/>
              <a:t>. </a:t>
            </a:r>
          </a:p>
          <a:p>
            <a:endParaRPr lang="ru-RU" sz="2000" b="1" dirty="0" smtClean="0"/>
          </a:p>
          <a:p>
            <a:r>
              <a:rPr lang="ru-RU" sz="2000" b="1" dirty="0"/>
              <a:t>Несвоевременная регистрация </a:t>
            </a:r>
            <a:r>
              <a:rPr lang="ru-RU" sz="2000" b="1" dirty="0" smtClean="0"/>
              <a:t>ОПО в государственном реестре.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Отсутствие лицензий у организаций, эксплуатирующих ОПО.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Эксплуатация ОПО  </a:t>
            </a:r>
            <a:r>
              <a:rPr lang="ru-RU" sz="2000" b="1" dirty="0"/>
              <a:t>физическими лицами</a:t>
            </a:r>
            <a:r>
              <a:rPr lang="ru-RU" sz="2000" b="1" dirty="0" smtClean="0"/>
              <a:t>.</a:t>
            </a:r>
          </a:p>
          <a:p>
            <a:endParaRPr lang="ru-RU" sz="2000" b="1" dirty="0" smtClean="0"/>
          </a:p>
          <a:p>
            <a:r>
              <a:rPr lang="ru-RU" sz="2000" b="1" dirty="0"/>
              <a:t>Бесхозяйные объекты </a:t>
            </a:r>
            <a:r>
              <a:rPr lang="ru-RU" sz="2000" b="1" dirty="0" smtClean="0"/>
              <a:t>сети </a:t>
            </a:r>
            <a:r>
              <a:rPr lang="ru-RU" sz="2000" b="1" dirty="0"/>
              <a:t>газораспределения и </a:t>
            </a:r>
            <a:r>
              <a:rPr lang="ru-RU" sz="2000" b="1" dirty="0" err="1" smtClean="0"/>
              <a:t>газопотребления</a:t>
            </a:r>
            <a:r>
              <a:rPr lang="ru-RU" sz="2000" b="1" dirty="0" smtClean="0"/>
              <a:t>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Проблемные вопросы: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328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950</TotalTime>
  <Words>585</Words>
  <Application>Microsoft Office PowerPoint</Application>
  <PresentationFormat>Экран (4:3)</PresentationFormat>
  <Paragraphs>128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Презентация PowerPoint</vt:lpstr>
      <vt:lpstr>.</vt:lpstr>
      <vt:lpstr>Информация о состоянии надзорной деятельности на объектах трубопроводного транспорта</vt:lpstr>
      <vt:lpstr> Анализ причин аварийности в поднадзорных организациях </vt:lpstr>
      <vt:lpstr>Допущенные инциденты</vt:lpstr>
      <vt:lpstr> Проблемные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Жданов Дмитрий Серг.</dc:creator>
  <cp:lastModifiedBy>Ольга Дмитриевна Дерксен</cp:lastModifiedBy>
  <cp:revision>175</cp:revision>
  <dcterms:created xsi:type="dcterms:W3CDTF">2017-11-07T04:06:25Z</dcterms:created>
  <dcterms:modified xsi:type="dcterms:W3CDTF">2026-08-21T07:52:44Z</dcterms:modified>
</cp:coreProperties>
</file>